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0" r:id="rId4"/>
    <p:sldId id="259" r:id="rId5"/>
    <p:sldId id="261" r:id="rId6"/>
    <p:sldId id="262" r:id="rId7"/>
    <p:sldId id="258" r:id="rId8"/>
    <p:sldId id="256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F7EA-514F-4E25-8D7D-CD9CCDC483A8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FF9-E725-4F07-8541-4F01A9459A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504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F7EA-514F-4E25-8D7D-CD9CCDC483A8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FF9-E725-4F07-8541-4F01A9459A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1376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F7EA-514F-4E25-8D7D-CD9CCDC483A8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FF9-E725-4F07-8541-4F01A9459A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350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F7EA-514F-4E25-8D7D-CD9CCDC483A8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FF9-E725-4F07-8541-4F01A9459A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365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F7EA-514F-4E25-8D7D-CD9CCDC483A8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FF9-E725-4F07-8541-4F01A9459A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142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F7EA-514F-4E25-8D7D-CD9CCDC483A8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FF9-E725-4F07-8541-4F01A9459A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033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F7EA-514F-4E25-8D7D-CD9CCDC483A8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FF9-E725-4F07-8541-4F01A9459A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901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F7EA-514F-4E25-8D7D-CD9CCDC483A8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FF9-E725-4F07-8541-4F01A9459A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143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F7EA-514F-4E25-8D7D-CD9CCDC483A8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FF9-E725-4F07-8541-4F01A9459A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0567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F7EA-514F-4E25-8D7D-CD9CCDC483A8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FF9-E725-4F07-8541-4F01A9459A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489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F7EA-514F-4E25-8D7D-CD9CCDC483A8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5FF9-E725-4F07-8541-4F01A9459A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925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F7EA-514F-4E25-8D7D-CD9CCDC483A8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5FF9-E725-4F07-8541-4F01A9459A6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538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060848"/>
            <a:ext cx="3118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dirty="0" smtClean="0">
                <a:solidFill>
                  <a:srgbClr val="FF0000"/>
                </a:solidFill>
              </a:rPr>
              <a:t>Поновимо!</a:t>
            </a:r>
            <a:endParaRPr lang="sr-Latn-R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50825" y="342900"/>
            <a:ext cx="7885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Cyrl-RS" sz="3600"/>
              <a:t>П</a:t>
            </a:r>
            <a:r>
              <a:rPr lang="sr-Cyrl-RS" sz="3100"/>
              <a:t>рирода  је  све  оно  што  нас  окружује, </a:t>
            </a:r>
            <a:endParaRPr lang="sr-Latn-RS" sz="31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3850" y="765175"/>
            <a:ext cx="513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Cyrl-RS" sz="3100"/>
              <a:t>а</a:t>
            </a:r>
            <a:r>
              <a:rPr lang="sr-Cyrl-RS" sz="3600"/>
              <a:t>  </a:t>
            </a:r>
            <a:r>
              <a:rPr lang="sr-Cyrl-RS" sz="3100"/>
              <a:t>нису  направили  људи.</a:t>
            </a:r>
            <a:r>
              <a:rPr lang="sr-Cyrl-RS" sz="3600"/>
              <a:t> </a:t>
            </a:r>
            <a:endParaRPr lang="sr-Latn-RS" sz="310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0" y="19161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4500563" y="1484313"/>
            <a:ext cx="0" cy="5373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50825" y="1412875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sr-Cyrl-RS" sz="3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ежива  природа</a:t>
            </a:r>
            <a:endParaRPr lang="sr-Latn-RS" sz="31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076825" y="1412875"/>
            <a:ext cx="3184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</a:t>
            </a:r>
            <a:r>
              <a:rPr lang="sr-Cyrl-RS" sz="31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ива  природа</a:t>
            </a:r>
            <a:endParaRPr lang="sr-Latn-RS" sz="31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63" name="Picture 15" descr="raindrop-clipart-RTGyz5GE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11858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cloud-blowing-wind-clip-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05038"/>
            <a:ext cx="22320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sun-clip-art-7caKAXo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47813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mountain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84763"/>
            <a:ext cx="29067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68313" y="3789363"/>
            <a:ext cx="893762" cy="4048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b="1">
                <a:effectLst>
                  <a:outerShdw blurRad="38100" dist="38100" dir="2700000" algn="tl">
                    <a:srgbClr val="C0C0C0"/>
                  </a:outerShdw>
                </a:effectLst>
              </a:rPr>
              <a:t>ВОДА</a:t>
            </a:r>
            <a:endParaRPr lang="sr-Latn-R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916238" y="3573463"/>
            <a:ext cx="1154112" cy="4048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ВАЗДУХ</a:t>
            </a:r>
            <a:endParaRPr lang="sr-Latn-R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79388" y="6165850"/>
            <a:ext cx="1014412" cy="4048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b="1">
                <a:effectLst>
                  <a:outerShdw blurRad="38100" dist="38100" dir="2700000" algn="tl">
                    <a:srgbClr val="C0C0C0"/>
                  </a:outerShdw>
                </a:effectLst>
              </a:rPr>
              <a:t>СУНЦЕ</a:t>
            </a:r>
            <a:endParaRPr lang="sr-Latn-R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2339975" y="6165850"/>
            <a:ext cx="1646238" cy="4048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b="1">
                <a:effectLst>
                  <a:outerShdw blurRad="38100" dist="38100" dir="2700000" algn="tl">
                    <a:srgbClr val="C0C0C0"/>
                  </a:outerShdw>
                </a:effectLst>
              </a:rPr>
              <a:t>ЗЕМЉИШТЕ</a:t>
            </a:r>
            <a:endParaRPr lang="sr-Latn-R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75" name="Picture 27" descr="TN_tomato-plant-clipart-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169068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4859338" y="4149725"/>
            <a:ext cx="1095375" cy="40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БИЉКЕ</a:t>
            </a:r>
            <a:endParaRPr lang="sr-Latn-R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4643438" y="6453188"/>
            <a:ext cx="1636712" cy="404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b="1">
                <a:effectLst>
                  <a:outerShdw blurRad="38100" dist="38100" dir="2700000" algn="tl">
                    <a:srgbClr val="C0C0C0"/>
                  </a:outerShdw>
                </a:effectLst>
              </a:rPr>
              <a:t>ЖИВОТИЊЕ</a:t>
            </a:r>
            <a:endParaRPr lang="sr-Latn-R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81" name="Picture 33" descr="girl-clipart-stick-figure-cpa-stick-people-gir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"/>
          <a:stretch>
            <a:fillRect/>
          </a:stretch>
        </p:blipFill>
        <p:spPr bwMode="auto">
          <a:xfrm>
            <a:off x="6804025" y="2781300"/>
            <a:ext cx="20415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7092950" y="5949950"/>
            <a:ext cx="944563" cy="4048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b="1">
                <a:effectLst>
                  <a:outerShdw blurRad="38100" dist="38100" dir="2700000" algn="tl">
                    <a:srgbClr val="C0C0C0"/>
                  </a:outerShdw>
                </a:effectLst>
              </a:rPr>
              <a:t>ЉУДИ</a:t>
            </a:r>
            <a:endParaRPr lang="sr-Latn-R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" name="Picture 4" descr="Сродна слика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FFFB"/>
              </a:clrFrom>
              <a:clrTo>
                <a:srgbClr val="F9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1" t="69568" r="16698" b="9962"/>
          <a:stretch>
            <a:fillRect/>
          </a:stretch>
        </p:blipFill>
        <p:spPr bwMode="auto">
          <a:xfrm>
            <a:off x="4859338" y="4741863"/>
            <a:ext cx="11017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7" grpId="0" animBg="1"/>
      <p:bldP spid="2058" grpId="0" animBg="1"/>
      <p:bldP spid="2059" grpId="0" animBg="1"/>
      <p:bldP spid="2060" grpId="0"/>
      <p:bldP spid="2061" grpId="0"/>
      <p:bldP spid="2070" grpId="0" animBg="1"/>
      <p:bldP spid="2071" grpId="0" animBg="1"/>
      <p:bldP spid="2072" grpId="0" animBg="1"/>
      <p:bldP spid="2073" grpId="0" animBg="1"/>
      <p:bldP spid="2076" grpId="0" animBg="1"/>
      <p:bldP spid="2079" grpId="0" animBg="1"/>
      <p:bldP spid="20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492500" y="115888"/>
            <a:ext cx="1157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Cyrl-RS" sz="3600"/>
              <a:t>В</a:t>
            </a:r>
            <a:r>
              <a:rPr lang="sr-Cyrl-RS" sz="3100"/>
              <a:t>ода</a:t>
            </a:r>
            <a:endParaRPr lang="sr-Latn-RS" sz="310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07950" y="765175"/>
            <a:ext cx="7704138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r-Cyrl-RS" sz="3600" dirty="0"/>
              <a:t>Н</a:t>
            </a:r>
            <a:r>
              <a:rPr lang="sr-Cyrl-RS" sz="3100" dirty="0"/>
              <a:t>а  собној  температури  је  </a:t>
            </a:r>
            <a:r>
              <a:rPr lang="sr-Cyrl-RS" sz="3100" u="sng" dirty="0"/>
              <a:t>течност</a:t>
            </a:r>
            <a:r>
              <a:rPr lang="sr-Cyrl-RS" sz="3100" dirty="0"/>
              <a:t>.</a:t>
            </a:r>
            <a:r>
              <a:rPr lang="sr-Cyrl-RS" sz="4400" dirty="0"/>
              <a:t>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79388" y="1484313"/>
            <a:ext cx="89646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r-Cyrl-RS" sz="3600" dirty="0"/>
              <a:t>А</a:t>
            </a:r>
            <a:r>
              <a:rPr lang="sr-Cyrl-RS" sz="3100" dirty="0"/>
              <a:t>ко  воду  довољно  охладимо  претвориће  се</a:t>
            </a:r>
            <a:endParaRPr lang="sr-Latn-RS" sz="3100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07950" y="1989138"/>
            <a:ext cx="280828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r-Cyrl-RS" sz="3100" dirty="0"/>
              <a:t>у  </a:t>
            </a:r>
            <a:r>
              <a:rPr lang="sr-Cyrl-RS" sz="3100" u="sng" dirty="0"/>
              <a:t>лед</a:t>
            </a:r>
            <a:r>
              <a:rPr lang="sr-Cyrl-RS" sz="3100" dirty="0"/>
              <a:t>.</a:t>
            </a:r>
            <a:endParaRPr lang="sr-Latn-RS" sz="3100" dirty="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79388" y="2492375"/>
            <a:ext cx="84963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Cyrl-RS" sz="3600" dirty="0"/>
              <a:t>А</a:t>
            </a:r>
            <a:r>
              <a:rPr lang="sr-Cyrl-RS" sz="3100" dirty="0"/>
              <a:t>ко  воду  загревамо  претвориће  се  у</a:t>
            </a:r>
            <a:endParaRPr lang="sr-Latn-RS" sz="3100" dirty="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07950" y="2997200"/>
            <a:ext cx="30241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Cyrl-RS" sz="3100" u="sng" dirty="0"/>
              <a:t>водену</a:t>
            </a:r>
            <a:r>
              <a:rPr lang="sr-Cyrl-RS" sz="3100" dirty="0"/>
              <a:t>  </a:t>
            </a:r>
            <a:r>
              <a:rPr lang="sr-Cyrl-RS" sz="3100" u="sng" dirty="0"/>
              <a:t>пару</a:t>
            </a:r>
            <a:r>
              <a:rPr lang="sr-Cyrl-RS" sz="3100" dirty="0"/>
              <a:t>.</a:t>
            </a:r>
            <a:endParaRPr lang="sr-Latn-RS" sz="3100" dirty="0"/>
          </a:p>
        </p:txBody>
      </p:sp>
      <p:pic>
        <p:nvPicPr>
          <p:cNvPr id="15370" name="Picture 10" descr="Global Warm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73463"/>
            <a:ext cx="58324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339975" y="5805488"/>
            <a:ext cx="10080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Cyrl-CS" sz="2000" b="1">
                <a:solidFill>
                  <a:srgbClr val="000000"/>
                </a:solidFill>
                <a:latin typeface="Tahoma" pitchFamily="34" charset="0"/>
              </a:rPr>
              <a:t>Лед</a:t>
            </a:r>
            <a:endParaRPr lang="sr-Latn-CS" sz="2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851275" y="5734050"/>
            <a:ext cx="15113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Cyrl-CS" sz="2000" b="1">
                <a:solidFill>
                  <a:srgbClr val="000000"/>
                </a:solidFill>
                <a:latin typeface="Tahoma" pitchFamily="34" charset="0"/>
              </a:rPr>
              <a:t>Течност</a:t>
            </a:r>
          </a:p>
          <a:p>
            <a:pPr eaLnBrk="1" hangingPunct="1"/>
            <a:r>
              <a:rPr lang="sr-Cyrl-CS" sz="2000" b="1">
                <a:solidFill>
                  <a:srgbClr val="000000"/>
                </a:solidFill>
                <a:latin typeface="Tahoma" pitchFamily="34" charset="0"/>
              </a:rPr>
              <a:t>(вода)</a:t>
            </a:r>
            <a:endParaRPr lang="sr-Latn-CS" sz="20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867400" y="5949950"/>
            <a:ext cx="18732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Cyrl-CS" sz="2000" b="1">
                <a:solidFill>
                  <a:srgbClr val="000000"/>
                </a:solidFill>
                <a:latin typeface="Tahoma" pitchFamily="34" charset="0"/>
              </a:rPr>
              <a:t>Водена пара</a:t>
            </a:r>
            <a:endParaRPr lang="sr-Latn-CS" sz="20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50825" y="6453188"/>
            <a:ext cx="8713788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3635375" y="5229225"/>
            <a:ext cx="0" cy="1295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5580063" y="5300663"/>
            <a:ext cx="0" cy="1296987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3276600" y="6461125"/>
            <a:ext cx="769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Latn-C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0°С</a:t>
            </a: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5219700" y="646112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sr-Latn-C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100°c</a:t>
            </a:r>
          </a:p>
        </p:txBody>
      </p:sp>
    </p:spTree>
    <p:extLst>
      <p:ext uri="{BB962C8B-B14F-4D97-AF65-F5344CB8AC3E}">
        <p14:creationId xmlns:p14="http://schemas.microsoft.com/office/powerpoint/2010/main" val="17498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153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339751" y="0"/>
            <a:ext cx="2016224" cy="908720"/>
          </a:xfrm>
        </p:spPr>
        <p:txBody>
          <a:bodyPr>
            <a:normAutofit/>
          </a:bodyPr>
          <a:lstStyle/>
          <a:p>
            <a:r>
              <a:rPr lang="sr-Cyrl-RS" sz="3600" b="1" dirty="0"/>
              <a:t>Ветар</a:t>
            </a:r>
            <a:endParaRPr lang="sr-Latn-RS" sz="3600" b="1" dirty="0"/>
          </a:p>
        </p:txBody>
      </p:sp>
      <p:pic>
        <p:nvPicPr>
          <p:cNvPr id="4" name="Picture 4" descr="DA0141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53" y="0"/>
            <a:ext cx="4408937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07904" y="5949280"/>
            <a:ext cx="5328840" cy="792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3200" dirty="0" smtClean="0">
                <a:solidFill>
                  <a:srgbClr val="000000"/>
                </a:solidFill>
              </a:rPr>
              <a:t>В</a:t>
            </a:r>
            <a:r>
              <a:rPr lang="sr-Cyrl-CS" sz="3200" dirty="0" smtClean="0">
                <a:solidFill>
                  <a:srgbClr val="000000"/>
                </a:solidFill>
              </a:rPr>
              <a:t>етар </a:t>
            </a:r>
            <a:r>
              <a:rPr lang="sr-Cyrl-RS" sz="3200" dirty="0" smtClean="0">
                <a:solidFill>
                  <a:srgbClr val="000000"/>
                </a:solidFill>
              </a:rPr>
              <a:t>је к</a:t>
            </a:r>
            <a:r>
              <a:rPr lang="sr-Cyrl-CS" sz="3200" dirty="0" smtClean="0">
                <a:solidFill>
                  <a:srgbClr val="000000"/>
                </a:solidFill>
              </a:rPr>
              <a:t>ретање ваздуха</a:t>
            </a:r>
            <a:r>
              <a:rPr lang="sr-Cyrl-RS" sz="3600" dirty="0" smtClean="0">
                <a:solidFill>
                  <a:srgbClr val="000000"/>
                </a:solidFill>
              </a:rPr>
              <a:t>.</a:t>
            </a:r>
            <a:r>
              <a:rPr lang="sr-Cyrl-CS" sz="3600" dirty="0" smtClean="0">
                <a:solidFill>
                  <a:srgbClr val="000000"/>
                </a:solidFill>
              </a:rPr>
              <a:t> </a:t>
            </a:r>
            <a:endParaRPr lang="sr-Latn-CS" sz="36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Windmill GIF - Find &amp; Share on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" y="105273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imated GIF - Find &amp; Share on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2" y="4070293"/>
            <a:ext cx="2776821" cy="277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nd turbines animation.gif (319×222) (With images) | Wind turbine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39" y="2132856"/>
            <a:ext cx="434578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sr-Cyrl-RS" sz="3600" b="1" dirty="0"/>
              <a:t>Сунце</a:t>
            </a:r>
            <a:endParaRPr lang="sr-Latn-RS" sz="36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036050" cy="26209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r-Cyrl-RS" sz="2800" dirty="0"/>
              <a:t>	</a:t>
            </a:r>
            <a:r>
              <a:rPr lang="sr-Cyrl-RS" sz="3600" dirty="0"/>
              <a:t>Сунце је најближа звезда нашој планети Земљи.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Cyrl-RS" sz="3600" dirty="0"/>
              <a:t>	Сунце загрева ваздух, помаже биљкама, животињама и људима да расту и развијају се.</a:t>
            </a:r>
            <a:endParaRPr lang="sr-Latn-RS" sz="3600" dirty="0"/>
          </a:p>
          <a:p>
            <a:pPr>
              <a:lnSpc>
                <a:spcPct val="80000"/>
              </a:lnSpc>
              <a:buFontTx/>
              <a:buNone/>
            </a:pPr>
            <a:endParaRPr lang="sr-Latn-RS" sz="3600" dirty="0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124075" y="5013325"/>
            <a:ext cx="2952750" cy="288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2339975" y="5229225"/>
            <a:ext cx="2952750" cy="288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2555875" y="5445125"/>
            <a:ext cx="2952750" cy="288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771775" y="5661025"/>
            <a:ext cx="2952750" cy="288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 rot="-329910">
            <a:off x="2819400" y="4724400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2400" b="1">
                <a:solidFill>
                  <a:srgbClr val="FF6600"/>
                </a:solidFill>
              </a:rPr>
              <a:t>ТОПЛОТА</a:t>
            </a:r>
            <a:endParaRPr lang="sr-Latn-RS" sz="2400" b="1">
              <a:solidFill>
                <a:srgbClr val="FF66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 rot="-383269">
            <a:off x="3276600" y="5805488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2400" b="1">
                <a:solidFill>
                  <a:srgbClr val="FF6600"/>
                </a:solidFill>
              </a:rPr>
              <a:t>СВЕТЛОСТ</a:t>
            </a:r>
            <a:endParaRPr lang="sr-Latn-RS" sz="2400" b="1">
              <a:solidFill>
                <a:srgbClr val="FF6600"/>
              </a:solidFill>
            </a:endParaRPr>
          </a:p>
        </p:txBody>
      </p:sp>
      <p:pic>
        <p:nvPicPr>
          <p:cNvPr id="8204" name="Picture 12" descr="polished_eart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45125"/>
            <a:ext cx="936625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sun-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429000"/>
            <a:ext cx="324008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4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8" grpId="0" animBg="1"/>
      <p:bldP spid="8199" grpId="0" animBg="1"/>
      <p:bldP spid="8200" grpId="0" animBg="1"/>
      <p:bldP spid="8201" grpId="0" animBg="1"/>
      <p:bldP spid="8202" grpId="0"/>
      <p:bldP spid="8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7719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5547" b="94118"/>
          <a:stretch/>
        </p:blipFill>
        <p:spPr bwMode="auto">
          <a:xfrm>
            <a:off x="4116" y="559665"/>
            <a:ext cx="9074229" cy="53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57719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14483" r="5226" b="76389"/>
          <a:stretch/>
        </p:blipFill>
        <p:spPr bwMode="auto">
          <a:xfrm>
            <a:off x="45704" y="1532067"/>
            <a:ext cx="7423266" cy="62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D98B45B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8976" b="22708"/>
          <a:stretch>
            <a:fillRect/>
          </a:stretch>
        </p:blipFill>
        <p:spPr bwMode="auto">
          <a:xfrm>
            <a:off x="1187624" y="2138254"/>
            <a:ext cx="6869812" cy="46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157719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8193" r="14267" b="85517"/>
          <a:stretch/>
        </p:blipFill>
        <p:spPr bwMode="auto">
          <a:xfrm>
            <a:off x="90985" y="1091078"/>
            <a:ext cx="5694218" cy="42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242780C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5" t="14647" r="44867" b="83400"/>
          <a:stretch/>
        </p:blipFill>
        <p:spPr bwMode="auto">
          <a:xfrm>
            <a:off x="1403648" y="0"/>
            <a:ext cx="6185856" cy="4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157719E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23611" r="31703" b="69348"/>
          <a:stretch/>
        </p:blipFill>
        <p:spPr bwMode="auto">
          <a:xfrm>
            <a:off x="6130620" y="1050877"/>
            <a:ext cx="2917767" cy="4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204864"/>
            <a:ext cx="297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Провера  знања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34472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1259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Препиши реченицу у свеску и допуни је. </a:t>
            </a:r>
            <a:endParaRPr lang="sr-Latn-R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255" y="316893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Arial" pitchFamily="34" charset="0"/>
                <a:cs typeface="Arial" pitchFamily="34" charset="0"/>
              </a:rPr>
              <a:t>1. Све што нас окружује, а нису направили људи  назива се  ___________ .</a:t>
            </a:r>
            <a:endParaRPr lang="sr-Latn-R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56" y="1080382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Прецртај шему у свеску и попуни празна поља.</a:t>
            </a:r>
            <a:endParaRPr lang="sr-Latn-R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5470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2.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0282" y="1406053"/>
            <a:ext cx="1037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 smtClean="0"/>
              <a:t>ПРИРОДА</a:t>
            </a:r>
            <a:endParaRPr lang="sr-Latn-RS" sz="1600" dirty="0"/>
          </a:p>
        </p:txBody>
      </p:sp>
      <p:sp>
        <p:nvSpPr>
          <p:cNvPr id="9" name="Rectangle 8"/>
          <p:cNvSpPr/>
          <p:nvPr/>
        </p:nvSpPr>
        <p:spPr>
          <a:xfrm>
            <a:off x="1890282" y="1435326"/>
            <a:ext cx="11423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738311" y="1786889"/>
            <a:ext cx="303942" cy="283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0061" y="1778255"/>
            <a:ext cx="240083" cy="2825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55800" y="2092052"/>
            <a:ext cx="1142300" cy="351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2945223" y="2060848"/>
            <a:ext cx="1142300" cy="351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548306" y="2807782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Препиши реченице у свеску и допуни. </a:t>
            </a:r>
            <a:endParaRPr lang="sr-Latn-R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275" y="3116552"/>
            <a:ext cx="518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Tx/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3.   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Сунце  нам  шаље  ________  и  _______ 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3789040"/>
            <a:ext cx="606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4.   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Вода у чврстом стању зове се _________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,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     в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оду у гасовитом стању зовемо ____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___   __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___ 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124" y="4581128"/>
            <a:ext cx="6066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5.   Кретање  ваздуха називамо   ____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____ 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5237304"/>
            <a:ext cx="7363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Препиши у свеску и прецртај реч која не припад скупу. </a:t>
            </a:r>
            <a:endParaRPr lang="sr-Latn-R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988" y="55101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6.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397" y="5709755"/>
            <a:ext cx="873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/>
              <a:t>СТЕНА</a:t>
            </a:r>
          </a:p>
          <a:p>
            <a:r>
              <a:rPr lang="sr-Cyrl-RS" sz="1400" dirty="0" smtClean="0"/>
              <a:t>КАМЕЊЕ</a:t>
            </a:r>
          </a:p>
          <a:p>
            <a:r>
              <a:rPr lang="sr-Cyrl-RS" sz="1400" dirty="0" smtClean="0"/>
              <a:t>ПЕСАК</a:t>
            </a:r>
            <a:endParaRPr lang="sr-Cyrl-RS" sz="1400" dirty="0" smtClean="0"/>
          </a:p>
          <a:p>
            <a:r>
              <a:rPr lang="sr-Cyrl-RS" sz="1400" dirty="0" smtClean="0"/>
              <a:t>ЛЕД</a:t>
            </a:r>
            <a:endParaRPr lang="sr-Latn-RS" sz="1400" dirty="0"/>
          </a:p>
        </p:txBody>
      </p:sp>
      <p:sp>
        <p:nvSpPr>
          <p:cNvPr id="21" name="Rectangle 20"/>
          <p:cNvSpPr/>
          <p:nvPr/>
        </p:nvSpPr>
        <p:spPr>
          <a:xfrm>
            <a:off x="987646" y="5705922"/>
            <a:ext cx="92765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TextBox 21"/>
          <p:cNvSpPr txBox="1"/>
          <p:nvPr/>
        </p:nvSpPr>
        <p:spPr>
          <a:xfrm>
            <a:off x="3198383" y="5694832"/>
            <a:ext cx="771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/>
              <a:t>ОБЛАК</a:t>
            </a:r>
          </a:p>
          <a:p>
            <a:r>
              <a:rPr lang="sr-Cyrl-RS" sz="1400" dirty="0" smtClean="0"/>
              <a:t>КИША</a:t>
            </a:r>
          </a:p>
          <a:p>
            <a:r>
              <a:rPr lang="sr-Cyrl-RS" sz="1400" dirty="0" smtClean="0"/>
              <a:t>ВАЗДУХ</a:t>
            </a:r>
          </a:p>
          <a:p>
            <a:r>
              <a:rPr lang="sr-Cyrl-RS" sz="1400" dirty="0" smtClean="0"/>
              <a:t>СНЕГ</a:t>
            </a:r>
            <a:endParaRPr lang="sr-Latn-RS" sz="1400" dirty="0"/>
          </a:p>
        </p:txBody>
      </p:sp>
      <p:sp>
        <p:nvSpPr>
          <p:cNvPr id="23" name="Rectangle 22"/>
          <p:cNvSpPr/>
          <p:nvPr/>
        </p:nvSpPr>
        <p:spPr>
          <a:xfrm>
            <a:off x="3134231" y="5694832"/>
            <a:ext cx="92765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extBox 1"/>
          <p:cNvSpPr txBox="1"/>
          <p:nvPr/>
        </p:nvSpPr>
        <p:spPr>
          <a:xfrm>
            <a:off x="7668344" y="1709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7. 4. 2020.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096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255" y="316893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Arial" pitchFamily="34" charset="0"/>
                <a:cs typeface="Arial" pitchFamily="34" charset="0"/>
              </a:rPr>
              <a:t>1. Све што нас окружује, а нису направили људи  назива се  ___________ .</a:t>
            </a:r>
            <a:endParaRPr lang="sr-Latn-R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5470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2.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0282" y="1406053"/>
            <a:ext cx="1037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dirty="0" smtClean="0"/>
              <a:t>ПРИРОДА</a:t>
            </a:r>
            <a:endParaRPr lang="sr-Latn-RS" sz="1600" dirty="0"/>
          </a:p>
        </p:txBody>
      </p:sp>
      <p:sp>
        <p:nvSpPr>
          <p:cNvPr id="9" name="Rectangle 8"/>
          <p:cNvSpPr/>
          <p:nvPr/>
        </p:nvSpPr>
        <p:spPr>
          <a:xfrm>
            <a:off x="1890282" y="1435326"/>
            <a:ext cx="11423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738311" y="1786889"/>
            <a:ext cx="303942" cy="2831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0061" y="1778255"/>
            <a:ext cx="240083" cy="2825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55800" y="2092052"/>
            <a:ext cx="1142300" cy="351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ectangle 12"/>
          <p:cNvSpPr/>
          <p:nvPr/>
        </p:nvSpPr>
        <p:spPr>
          <a:xfrm>
            <a:off x="2945223" y="2060848"/>
            <a:ext cx="1142300" cy="3513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4"/>
          <p:cNvSpPr/>
          <p:nvPr/>
        </p:nvSpPr>
        <p:spPr>
          <a:xfrm>
            <a:off x="200275" y="3116552"/>
            <a:ext cx="5189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buFontTx/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3.   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Сунце  нам  шаље  ________  и  _______ 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3789040"/>
            <a:ext cx="606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4.   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Вода у чврстом стању зове се _________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,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FontTx/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     в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оду у гасовитом стању зовемо ____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___   __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___ 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124" y="4581128"/>
            <a:ext cx="6066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5.   Кретање  ваздуха називамо   ____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____ 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988" y="55101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6.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0397" y="5709755"/>
            <a:ext cx="873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/>
              <a:t>СТЕНА</a:t>
            </a:r>
          </a:p>
          <a:p>
            <a:r>
              <a:rPr lang="sr-Cyrl-RS" sz="1400" dirty="0" smtClean="0"/>
              <a:t>КАМЕЊЕ</a:t>
            </a:r>
          </a:p>
          <a:p>
            <a:r>
              <a:rPr lang="sr-Cyrl-RS" sz="1400" dirty="0" smtClean="0"/>
              <a:t>ПЕСАК</a:t>
            </a:r>
            <a:endParaRPr lang="sr-Cyrl-RS" sz="1400" dirty="0" smtClean="0"/>
          </a:p>
          <a:p>
            <a:r>
              <a:rPr lang="sr-Cyrl-RS" sz="1400" dirty="0" smtClean="0"/>
              <a:t>ЛЕД</a:t>
            </a:r>
            <a:endParaRPr lang="sr-Latn-RS" sz="1400" dirty="0"/>
          </a:p>
        </p:txBody>
      </p:sp>
      <p:sp>
        <p:nvSpPr>
          <p:cNvPr id="21" name="Rectangle 20"/>
          <p:cNvSpPr/>
          <p:nvPr/>
        </p:nvSpPr>
        <p:spPr>
          <a:xfrm>
            <a:off x="987646" y="5705922"/>
            <a:ext cx="92765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TextBox 21"/>
          <p:cNvSpPr txBox="1"/>
          <p:nvPr/>
        </p:nvSpPr>
        <p:spPr>
          <a:xfrm>
            <a:off x="3198383" y="5694832"/>
            <a:ext cx="771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/>
              <a:t>ОБЛАК</a:t>
            </a:r>
          </a:p>
          <a:p>
            <a:r>
              <a:rPr lang="sr-Cyrl-RS" sz="1400" dirty="0" smtClean="0"/>
              <a:t>КИША</a:t>
            </a:r>
          </a:p>
          <a:p>
            <a:r>
              <a:rPr lang="sr-Cyrl-RS" sz="1400" dirty="0" smtClean="0"/>
              <a:t>ВАЗДУХ</a:t>
            </a:r>
          </a:p>
          <a:p>
            <a:r>
              <a:rPr lang="sr-Cyrl-RS" sz="1400" dirty="0" smtClean="0"/>
              <a:t>СНЕГ</a:t>
            </a:r>
            <a:endParaRPr lang="sr-Latn-RS" sz="1400" dirty="0"/>
          </a:p>
        </p:txBody>
      </p:sp>
      <p:sp>
        <p:nvSpPr>
          <p:cNvPr id="23" name="Rectangle 22"/>
          <p:cNvSpPr/>
          <p:nvPr/>
        </p:nvSpPr>
        <p:spPr>
          <a:xfrm>
            <a:off x="3134231" y="5694832"/>
            <a:ext cx="92765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644008" y="5879498"/>
            <a:ext cx="3924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Сликај задатак и пошаљи учитељици. </a:t>
            </a:r>
            <a:endParaRPr lang="sr-Latn-R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1709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7. 4. 2020.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700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260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Ветар</vt:lpstr>
      <vt:lpstr>Сунце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katarina</cp:lastModifiedBy>
  <cp:revision>7</cp:revision>
  <dcterms:created xsi:type="dcterms:W3CDTF">2020-04-04T14:32:54Z</dcterms:created>
  <dcterms:modified xsi:type="dcterms:W3CDTF">2020-04-05T21:53:48Z</dcterms:modified>
</cp:coreProperties>
</file>